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08" r:id="rId2"/>
    <p:sldId id="313" r:id="rId3"/>
    <p:sldId id="304" r:id="rId4"/>
    <p:sldId id="310" r:id="rId5"/>
    <p:sldId id="316" r:id="rId6"/>
    <p:sldId id="306" r:id="rId7"/>
    <p:sldId id="30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9176D"/>
    <a:srgbClr val="E8D6F2"/>
    <a:srgbClr val="C18FDD"/>
    <a:srgbClr val="923CC2"/>
    <a:srgbClr val="FFFFFF"/>
    <a:srgbClr val="75669A"/>
    <a:srgbClr val="8672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4275" autoAdjust="0"/>
  </p:normalViewPr>
  <p:slideViewPr>
    <p:cSldViewPr snapToGrid="0">
      <p:cViewPr varScale="1">
        <p:scale>
          <a:sx n="58" d="100"/>
          <a:sy n="58" d="100"/>
        </p:scale>
        <p:origin x="988"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A1A824-5171-4EB4-A7CE-1D7079708CB4}" type="datetimeFigureOut">
              <a:rPr lang="en-US" smtClean="0"/>
              <a:t>8/7/2023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B5FDE3-C725-49E3-B4BD-E23CCA0396D0}" type="slidenum">
              <a:rPr lang="en-US" smtClean="0"/>
              <a:t>‹#›</a:t>
            </a:fld>
            <a:endParaRPr lang="en-US" dirty="0"/>
          </a:p>
        </p:txBody>
      </p:sp>
    </p:spTree>
    <p:extLst>
      <p:ext uri="{BB962C8B-B14F-4D97-AF65-F5344CB8AC3E}">
        <p14:creationId xmlns:p14="http://schemas.microsoft.com/office/powerpoint/2010/main" val="2107341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B5FDE3-C725-49E3-B4BD-E23CCA0396D0}" type="slidenum">
              <a:rPr lang="en-US" smtClean="0"/>
              <a:t>1</a:t>
            </a:fld>
            <a:endParaRPr lang="en-US" dirty="0"/>
          </a:p>
        </p:txBody>
      </p:sp>
    </p:spTree>
    <p:extLst>
      <p:ext uri="{BB962C8B-B14F-4D97-AF65-F5344CB8AC3E}">
        <p14:creationId xmlns:p14="http://schemas.microsoft.com/office/powerpoint/2010/main" val="2491955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B5FDE3-C725-49E3-B4BD-E23CCA0396D0}" type="slidenum">
              <a:rPr lang="en-US" smtClean="0"/>
              <a:t>2</a:t>
            </a:fld>
            <a:endParaRPr lang="en-US" dirty="0"/>
          </a:p>
        </p:txBody>
      </p:sp>
    </p:spTree>
    <p:extLst>
      <p:ext uri="{BB962C8B-B14F-4D97-AF65-F5344CB8AC3E}">
        <p14:creationId xmlns:p14="http://schemas.microsoft.com/office/powerpoint/2010/main" val="974159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baseline="0" dirty="0" smtClean="0"/>
          </a:p>
        </p:txBody>
      </p:sp>
      <p:sp>
        <p:nvSpPr>
          <p:cNvPr id="4" name="Slide Number Placeholder 3"/>
          <p:cNvSpPr>
            <a:spLocks noGrp="1"/>
          </p:cNvSpPr>
          <p:nvPr>
            <p:ph type="sldNum" sz="quarter" idx="10"/>
          </p:nvPr>
        </p:nvSpPr>
        <p:spPr/>
        <p:txBody>
          <a:bodyPr/>
          <a:lstStyle/>
          <a:p>
            <a:fld id="{54B5FDE3-C725-49E3-B4BD-E23CCA0396D0}" type="slidenum">
              <a:rPr lang="en-US" smtClean="0"/>
              <a:t>3</a:t>
            </a:fld>
            <a:endParaRPr lang="en-US" dirty="0"/>
          </a:p>
        </p:txBody>
      </p:sp>
    </p:spTree>
    <p:extLst>
      <p:ext uri="{BB962C8B-B14F-4D97-AF65-F5344CB8AC3E}">
        <p14:creationId xmlns:p14="http://schemas.microsoft.com/office/powerpoint/2010/main" val="171313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Tx/>
              <a:buNone/>
            </a:pPr>
            <a:endParaRPr lang="en-US" baseline="0" dirty="0" smtClean="0"/>
          </a:p>
        </p:txBody>
      </p:sp>
      <p:sp>
        <p:nvSpPr>
          <p:cNvPr id="4" name="Slide Number Placeholder 3"/>
          <p:cNvSpPr>
            <a:spLocks noGrp="1"/>
          </p:cNvSpPr>
          <p:nvPr>
            <p:ph type="sldNum" sz="quarter" idx="10"/>
          </p:nvPr>
        </p:nvSpPr>
        <p:spPr/>
        <p:txBody>
          <a:bodyPr/>
          <a:lstStyle/>
          <a:p>
            <a:fld id="{54B5FDE3-C725-49E3-B4BD-E23CCA0396D0}" type="slidenum">
              <a:rPr lang="en-US" smtClean="0"/>
              <a:t>4</a:t>
            </a:fld>
            <a:endParaRPr lang="en-US" dirty="0"/>
          </a:p>
        </p:txBody>
      </p:sp>
    </p:spTree>
    <p:extLst>
      <p:ext uri="{BB962C8B-B14F-4D97-AF65-F5344CB8AC3E}">
        <p14:creationId xmlns:p14="http://schemas.microsoft.com/office/powerpoint/2010/main" val="2230919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baseline="0" dirty="0" smtClean="0"/>
          </a:p>
          <a:p>
            <a:pPr marL="628650" lvl="1" indent="-171450">
              <a:buFontTx/>
              <a:buChar char="-"/>
            </a:pPr>
            <a:endParaRPr lang="en-US" baseline="0" dirty="0" smtClean="0"/>
          </a:p>
          <a:p>
            <a:pPr marL="628650" lvl="1" indent="-171450">
              <a:buFontTx/>
              <a:buChar char="-"/>
            </a:pPr>
            <a:endParaRPr lang="en-US" baseline="0" dirty="0" smtClean="0"/>
          </a:p>
        </p:txBody>
      </p:sp>
      <p:sp>
        <p:nvSpPr>
          <p:cNvPr id="4" name="Slide Number Placeholder 3"/>
          <p:cNvSpPr>
            <a:spLocks noGrp="1"/>
          </p:cNvSpPr>
          <p:nvPr>
            <p:ph type="sldNum" sz="quarter" idx="10"/>
          </p:nvPr>
        </p:nvSpPr>
        <p:spPr/>
        <p:txBody>
          <a:bodyPr/>
          <a:lstStyle/>
          <a:p>
            <a:fld id="{54B5FDE3-C725-49E3-B4BD-E23CCA0396D0}" type="slidenum">
              <a:rPr lang="en-US" smtClean="0"/>
              <a:t>5</a:t>
            </a:fld>
            <a:endParaRPr lang="en-US" dirty="0"/>
          </a:p>
        </p:txBody>
      </p:sp>
    </p:spTree>
    <p:extLst>
      <p:ext uri="{BB962C8B-B14F-4D97-AF65-F5344CB8AC3E}">
        <p14:creationId xmlns:p14="http://schemas.microsoft.com/office/powerpoint/2010/main" val="3551578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B5FDE3-C725-49E3-B4BD-E23CCA0396D0}" type="slidenum">
              <a:rPr lang="en-US" smtClean="0"/>
              <a:t>6</a:t>
            </a:fld>
            <a:endParaRPr lang="en-US" dirty="0"/>
          </a:p>
        </p:txBody>
      </p:sp>
    </p:spTree>
    <p:extLst>
      <p:ext uri="{BB962C8B-B14F-4D97-AF65-F5344CB8AC3E}">
        <p14:creationId xmlns:p14="http://schemas.microsoft.com/office/powerpoint/2010/main" val="2051749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B5FDE3-C725-49E3-B4BD-E23CCA0396D0}" type="slidenum">
              <a:rPr lang="en-US" smtClean="0"/>
              <a:t>7</a:t>
            </a:fld>
            <a:endParaRPr lang="en-US" dirty="0"/>
          </a:p>
        </p:txBody>
      </p:sp>
    </p:spTree>
    <p:extLst>
      <p:ext uri="{BB962C8B-B14F-4D97-AF65-F5344CB8AC3E}">
        <p14:creationId xmlns:p14="http://schemas.microsoft.com/office/powerpoint/2010/main" val="375621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C6CB53-45CF-4929-AE12-1F6AC40DDCF8}" type="datetimeFigureOut">
              <a:rPr lang="en-US" smtClean="0"/>
              <a:t>8/7/2023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BA71D6-3671-4163-B4ED-C8DE1657CE61}" type="slidenum">
              <a:rPr lang="en-US" smtClean="0"/>
              <a:t>‹#›</a:t>
            </a:fld>
            <a:endParaRPr lang="en-US" dirty="0"/>
          </a:p>
        </p:txBody>
      </p:sp>
    </p:spTree>
    <p:extLst>
      <p:ext uri="{BB962C8B-B14F-4D97-AF65-F5344CB8AC3E}">
        <p14:creationId xmlns:p14="http://schemas.microsoft.com/office/powerpoint/2010/main" val="2425306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C6CB53-45CF-4929-AE12-1F6AC40DDCF8}" type="datetimeFigureOut">
              <a:rPr lang="en-US" smtClean="0"/>
              <a:t>8/7/2023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BA71D6-3671-4163-B4ED-C8DE1657CE61}" type="slidenum">
              <a:rPr lang="en-US" smtClean="0"/>
              <a:t>‹#›</a:t>
            </a:fld>
            <a:endParaRPr lang="en-US" dirty="0"/>
          </a:p>
        </p:txBody>
      </p:sp>
    </p:spTree>
    <p:extLst>
      <p:ext uri="{BB962C8B-B14F-4D97-AF65-F5344CB8AC3E}">
        <p14:creationId xmlns:p14="http://schemas.microsoft.com/office/powerpoint/2010/main" val="1986604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C6CB53-45CF-4929-AE12-1F6AC40DDCF8}" type="datetimeFigureOut">
              <a:rPr lang="en-US" smtClean="0"/>
              <a:t>8/7/2023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BA71D6-3671-4163-B4ED-C8DE1657CE61}" type="slidenum">
              <a:rPr lang="en-US" smtClean="0"/>
              <a:t>‹#›</a:t>
            </a:fld>
            <a:endParaRPr lang="en-US" dirty="0"/>
          </a:p>
        </p:txBody>
      </p:sp>
    </p:spTree>
    <p:extLst>
      <p:ext uri="{BB962C8B-B14F-4D97-AF65-F5344CB8AC3E}">
        <p14:creationId xmlns:p14="http://schemas.microsoft.com/office/powerpoint/2010/main" val="245484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C6CB53-45CF-4929-AE12-1F6AC40DDCF8}" type="datetimeFigureOut">
              <a:rPr lang="en-US" smtClean="0"/>
              <a:t>8/7/2023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BA71D6-3671-4163-B4ED-C8DE1657CE61}" type="slidenum">
              <a:rPr lang="en-US" smtClean="0"/>
              <a:t>‹#›</a:t>
            </a:fld>
            <a:endParaRPr lang="en-US" dirty="0"/>
          </a:p>
        </p:txBody>
      </p:sp>
    </p:spTree>
    <p:extLst>
      <p:ext uri="{BB962C8B-B14F-4D97-AF65-F5344CB8AC3E}">
        <p14:creationId xmlns:p14="http://schemas.microsoft.com/office/powerpoint/2010/main" val="150665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C6CB53-45CF-4929-AE12-1F6AC40DDCF8}" type="datetimeFigureOut">
              <a:rPr lang="en-US" smtClean="0"/>
              <a:t>8/7/2023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BA71D6-3671-4163-B4ED-C8DE1657CE61}" type="slidenum">
              <a:rPr lang="en-US" smtClean="0"/>
              <a:t>‹#›</a:t>
            </a:fld>
            <a:endParaRPr lang="en-US" dirty="0"/>
          </a:p>
        </p:txBody>
      </p:sp>
    </p:spTree>
    <p:extLst>
      <p:ext uri="{BB962C8B-B14F-4D97-AF65-F5344CB8AC3E}">
        <p14:creationId xmlns:p14="http://schemas.microsoft.com/office/powerpoint/2010/main" val="1027758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C6CB53-45CF-4929-AE12-1F6AC40DDCF8}" type="datetimeFigureOut">
              <a:rPr lang="en-US" smtClean="0"/>
              <a:t>8/7/2023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BA71D6-3671-4163-B4ED-C8DE1657CE61}" type="slidenum">
              <a:rPr lang="en-US" smtClean="0"/>
              <a:t>‹#›</a:t>
            </a:fld>
            <a:endParaRPr lang="en-US" dirty="0"/>
          </a:p>
        </p:txBody>
      </p:sp>
    </p:spTree>
    <p:extLst>
      <p:ext uri="{BB962C8B-B14F-4D97-AF65-F5344CB8AC3E}">
        <p14:creationId xmlns:p14="http://schemas.microsoft.com/office/powerpoint/2010/main" val="2827407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C6CB53-45CF-4929-AE12-1F6AC40DDCF8}" type="datetimeFigureOut">
              <a:rPr lang="en-US" smtClean="0"/>
              <a:t>8/7/2023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BA71D6-3671-4163-B4ED-C8DE1657CE61}" type="slidenum">
              <a:rPr lang="en-US" smtClean="0"/>
              <a:t>‹#›</a:t>
            </a:fld>
            <a:endParaRPr lang="en-US" dirty="0"/>
          </a:p>
        </p:txBody>
      </p:sp>
    </p:spTree>
    <p:extLst>
      <p:ext uri="{BB962C8B-B14F-4D97-AF65-F5344CB8AC3E}">
        <p14:creationId xmlns:p14="http://schemas.microsoft.com/office/powerpoint/2010/main" val="2316118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C6CB53-45CF-4929-AE12-1F6AC40DDCF8}" type="datetimeFigureOut">
              <a:rPr lang="en-US" smtClean="0"/>
              <a:t>8/7/2023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FBA71D6-3671-4163-B4ED-C8DE1657CE61}" type="slidenum">
              <a:rPr lang="en-US" smtClean="0"/>
              <a:t>‹#›</a:t>
            </a:fld>
            <a:endParaRPr lang="en-US" dirty="0"/>
          </a:p>
        </p:txBody>
      </p:sp>
    </p:spTree>
    <p:extLst>
      <p:ext uri="{BB962C8B-B14F-4D97-AF65-F5344CB8AC3E}">
        <p14:creationId xmlns:p14="http://schemas.microsoft.com/office/powerpoint/2010/main" val="1730182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C6CB53-45CF-4929-AE12-1F6AC40DDCF8}" type="datetimeFigureOut">
              <a:rPr lang="en-US" smtClean="0"/>
              <a:t>8/7/2023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FBA71D6-3671-4163-B4ED-C8DE1657CE61}" type="slidenum">
              <a:rPr lang="en-US" smtClean="0"/>
              <a:t>‹#›</a:t>
            </a:fld>
            <a:endParaRPr lang="en-US" dirty="0"/>
          </a:p>
        </p:txBody>
      </p:sp>
    </p:spTree>
    <p:extLst>
      <p:ext uri="{BB962C8B-B14F-4D97-AF65-F5344CB8AC3E}">
        <p14:creationId xmlns:p14="http://schemas.microsoft.com/office/powerpoint/2010/main" val="2870406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C6CB53-45CF-4929-AE12-1F6AC40DDCF8}" type="datetimeFigureOut">
              <a:rPr lang="en-US" smtClean="0"/>
              <a:t>8/7/2023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BA71D6-3671-4163-B4ED-C8DE1657CE61}" type="slidenum">
              <a:rPr lang="en-US" smtClean="0"/>
              <a:t>‹#›</a:t>
            </a:fld>
            <a:endParaRPr lang="en-US" dirty="0"/>
          </a:p>
        </p:txBody>
      </p:sp>
    </p:spTree>
    <p:extLst>
      <p:ext uri="{BB962C8B-B14F-4D97-AF65-F5344CB8AC3E}">
        <p14:creationId xmlns:p14="http://schemas.microsoft.com/office/powerpoint/2010/main" val="727812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C6CB53-45CF-4929-AE12-1F6AC40DDCF8}" type="datetimeFigureOut">
              <a:rPr lang="en-US" smtClean="0"/>
              <a:t>8/7/2023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BA71D6-3671-4163-B4ED-C8DE1657CE61}" type="slidenum">
              <a:rPr lang="en-US" smtClean="0"/>
              <a:t>‹#›</a:t>
            </a:fld>
            <a:endParaRPr lang="en-US" dirty="0"/>
          </a:p>
        </p:txBody>
      </p:sp>
    </p:spTree>
    <p:extLst>
      <p:ext uri="{BB962C8B-B14F-4D97-AF65-F5344CB8AC3E}">
        <p14:creationId xmlns:p14="http://schemas.microsoft.com/office/powerpoint/2010/main" val="2192016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C6CB53-45CF-4929-AE12-1F6AC40DDCF8}" type="datetimeFigureOut">
              <a:rPr lang="en-US" smtClean="0"/>
              <a:t>8/7/2023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BA71D6-3671-4163-B4ED-C8DE1657CE61}" type="slidenum">
              <a:rPr lang="en-US" smtClean="0"/>
              <a:t>‹#›</a:t>
            </a:fld>
            <a:endParaRPr lang="en-US" dirty="0"/>
          </a:p>
        </p:txBody>
      </p:sp>
    </p:spTree>
    <p:extLst>
      <p:ext uri="{BB962C8B-B14F-4D97-AF65-F5344CB8AC3E}">
        <p14:creationId xmlns:p14="http://schemas.microsoft.com/office/powerpoint/2010/main" val="75391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8.xml"/><Relationship Id="rId5" Type="http://schemas.openxmlformats.org/officeDocument/2006/relationships/image" Target="../media/image7.jpe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rot="18900000">
            <a:off x="8307829" y="632087"/>
            <a:ext cx="1036611" cy="1629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Rectangle 10"/>
          <p:cNvSpPr/>
          <p:nvPr/>
        </p:nvSpPr>
        <p:spPr>
          <a:xfrm>
            <a:off x="-2" y="1582460"/>
            <a:ext cx="12191999" cy="4596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2" y="0"/>
            <a:ext cx="7731891" cy="6858000"/>
          </a:xfrm>
          <a:prstGeom prst="rect">
            <a:avLst/>
          </a:prstGeom>
          <a:solidFill>
            <a:srgbClr val="4917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1"/>
          <p:cNvSpPr txBox="1">
            <a:spLocks/>
          </p:cNvSpPr>
          <p:nvPr/>
        </p:nvSpPr>
        <p:spPr>
          <a:xfrm>
            <a:off x="955355" y="3455086"/>
            <a:ext cx="5821174" cy="2917358"/>
          </a:xfrm>
          <a:prstGeom prst="rect">
            <a:avLst/>
          </a:prstGeom>
        </p:spPr>
        <p:txBody>
          <a:bodyP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r>
              <a:rPr lang="en-US" b="1" dirty="0" smtClean="0">
                <a:solidFill>
                  <a:schemeClr val="bg1"/>
                </a:solidFill>
                <a:latin typeface="Arial" panose="020B0604020202020204" pitchFamily="34" charset="0"/>
                <a:cs typeface="Arial" panose="020B0604020202020204" pitchFamily="34" charset="0"/>
              </a:rPr>
              <a:t>OFFICIAL SPORTS MEDICINE PARTNER OF MOUNDS VIEW </a:t>
            </a:r>
          </a:p>
          <a:p>
            <a:pPr algn="ctr">
              <a:lnSpc>
                <a:spcPct val="150000"/>
              </a:lnSpc>
            </a:pPr>
            <a:r>
              <a:rPr lang="en-US" b="1" dirty="0" smtClean="0">
                <a:solidFill>
                  <a:schemeClr val="bg1"/>
                </a:solidFill>
                <a:latin typeface="Arial" panose="020B0604020202020204" pitchFamily="34" charset="0"/>
                <a:cs typeface="Arial" panose="020B0604020202020204" pitchFamily="34" charset="0"/>
              </a:rPr>
              <a:t>HIGH SCHOOL</a:t>
            </a:r>
            <a:endParaRPr lang="en-US" sz="2000" b="1" dirty="0">
              <a:solidFill>
                <a:schemeClr val="bg1"/>
              </a:solidFill>
              <a:latin typeface="Arial" panose="020B0604020202020204" pitchFamily="34" charset="0"/>
              <a:cs typeface="Arial" panose="020B0604020202020204" pitchFamily="34" charset="0"/>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137" y="1114757"/>
            <a:ext cx="5781611" cy="1854774"/>
          </a:xfrm>
          <a:prstGeom prst="rect">
            <a:avLst/>
          </a:prstGeom>
        </p:spPr>
      </p:pic>
      <p:sp>
        <p:nvSpPr>
          <p:cNvPr id="18" name="Rectangle 17"/>
          <p:cNvSpPr/>
          <p:nvPr/>
        </p:nvSpPr>
        <p:spPr>
          <a:xfrm rot="2700000">
            <a:off x="7193007" y="3016625"/>
            <a:ext cx="839333" cy="876918"/>
          </a:xfrm>
          <a:prstGeom prst="rect">
            <a:avLst/>
          </a:prstGeom>
          <a:solidFill>
            <a:srgbClr val="4917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p:cNvPicPr>
            <a:picLocks noChangeAspect="1"/>
          </p:cNvPicPr>
          <p:nvPr/>
        </p:nvPicPr>
        <p:blipFill>
          <a:blip r:embed="rId4"/>
          <a:stretch>
            <a:fillRect/>
          </a:stretch>
        </p:blipFill>
        <p:spPr>
          <a:xfrm>
            <a:off x="0" y="0"/>
            <a:ext cx="12192000" cy="6858000"/>
          </a:xfrm>
          <a:prstGeom prst="rect">
            <a:avLst/>
          </a:prstGeom>
        </p:spPr>
      </p:pic>
      <p:pic>
        <p:nvPicPr>
          <p:cNvPr id="5" name="Picture 4"/>
          <p:cNvPicPr>
            <a:picLocks noChangeAspect="1"/>
          </p:cNvPicPr>
          <p:nvPr/>
        </p:nvPicPr>
        <p:blipFill>
          <a:blip r:embed="rId4"/>
          <a:stretch>
            <a:fillRect/>
          </a:stretch>
        </p:blipFill>
        <p:spPr>
          <a:xfrm>
            <a:off x="152400" y="152400"/>
            <a:ext cx="12192000" cy="6858000"/>
          </a:xfrm>
          <a:prstGeom prst="rect">
            <a:avLst/>
          </a:prstGeom>
        </p:spPr>
      </p:pic>
      <p:sp>
        <p:nvSpPr>
          <p:cNvPr id="14" name="Oval 13"/>
          <p:cNvSpPr/>
          <p:nvPr/>
        </p:nvSpPr>
        <p:spPr>
          <a:xfrm>
            <a:off x="8534844" y="1743447"/>
            <a:ext cx="3028506" cy="3219077"/>
          </a:xfrm>
          <a:prstGeom prst="ellipse">
            <a:avLst/>
          </a:prstGeom>
          <a:blipFill rotWithShape="1">
            <a:blip r:embed="rId5"/>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3356265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57200"/>
            <a:ext cx="9250239" cy="1136469"/>
          </a:xfrm>
          <a:prstGeom prst="rect">
            <a:avLst/>
          </a:prstGeom>
          <a:solidFill>
            <a:srgbClr val="4917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9250240" y="453334"/>
            <a:ext cx="2941759" cy="1136469"/>
          </a:xfrm>
          <a:prstGeom prst="rect">
            <a:avLst/>
          </a:prstGeom>
          <a:solidFill>
            <a:srgbClr val="923C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2" name="Isosceles Triangle 11"/>
          <p:cNvSpPr/>
          <p:nvPr/>
        </p:nvSpPr>
        <p:spPr>
          <a:xfrm rot="16200000">
            <a:off x="8251658" y="659618"/>
            <a:ext cx="1486961" cy="723900"/>
          </a:xfrm>
          <a:prstGeom prst="triangle">
            <a:avLst/>
          </a:prstGeom>
          <a:solidFill>
            <a:srgbClr val="923C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a:spLocks noGrp="1"/>
          </p:cNvSpPr>
          <p:nvPr>
            <p:ph type="title"/>
          </p:nvPr>
        </p:nvSpPr>
        <p:spPr>
          <a:xfrm>
            <a:off x="839788" y="457200"/>
            <a:ext cx="7370382" cy="1132603"/>
          </a:xfrm>
        </p:spPr>
        <p:txBody>
          <a:bodyPr>
            <a:normAutofit/>
          </a:bodyPr>
          <a:lstStyle/>
          <a:p>
            <a:pPr>
              <a:lnSpc>
                <a:spcPct val="150000"/>
              </a:lnSpc>
            </a:pPr>
            <a:r>
              <a:rPr lang="en-US" sz="2800" b="1" dirty="0" smtClean="0">
                <a:solidFill>
                  <a:schemeClr val="bg1"/>
                </a:solidFill>
                <a:latin typeface="Arial Black" panose="020B0A04020102020204" pitchFamily="34" charset="0"/>
              </a:rPr>
              <a:t>SPORTS MEDICINE EXPERTS</a:t>
            </a:r>
            <a:endParaRPr lang="en-US" sz="2000" dirty="0">
              <a:solidFill>
                <a:schemeClr val="bg1"/>
              </a:solidFill>
              <a:latin typeface="Arial Black" panose="020B0A04020102020204" pitchFamily="34"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48948" y="713557"/>
            <a:ext cx="1920240" cy="616024"/>
          </a:xfrm>
          <a:prstGeom prst="rect">
            <a:avLst/>
          </a:prstGeom>
        </p:spPr>
      </p:pic>
      <p:sp>
        <p:nvSpPr>
          <p:cNvPr id="8" name="Rectangle 7"/>
          <p:cNvSpPr/>
          <p:nvPr/>
        </p:nvSpPr>
        <p:spPr>
          <a:xfrm rot="18900000">
            <a:off x="8307829" y="632087"/>
            <a:ext cx="1036611" cy="1629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9" name="Rectangle 8"/>
          <p:cNvSpPr/>
          <p:nvPr/>
        </p:nvSpPr>
        <p:spPr>
          <a:xfrm rot="2700000">
            <a:off x="8307830" y="1248110"/>
            <a:ext cx="1036611" cy="1629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349"/>
            <a:ext cx="12191999" cy="4596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2" y="1582460"/>
            <a:ext cx="12191999" cy="4596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 Placeholder 3"/>
          <p:cNvSpPr txBox="1">
            <a:spLocks/>
          </p:cNvSpPr>
          <p:nvPr/>
        </p:nvSpPr>
        <p:spPr>
          <a:xfrm>
            <a:off x="839788" y="2353516"/>
            <a:ext cx="10629400" cy="3420267"/>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nSpc>
                <a:spcPct val="150000"/>
              </a:lnSpc>
            </a:pPr>
            <a:r>
              <a:rPr lang="en-US" sz="2400" dirty="0"/>
              <a:t>Summit's </a:t>
            </a:r>
            <a:r>
              <a:rPr lang="en-US" sz="2400" u="sng" dirty="0" smtClean="0"/>
              <a:t>fellowship-trained sports </a:t>
            </a:r>
            <a:r>
              <a:rPr lang="en-US" sz="2400" u="sng" dirty="0"/>
              <a:t>medicine experts </a:t>
            </a:r>
            <a:r>
              <a:rPr lang="en-US" sz="2400" dirty="0"/>
              <a:t>diagnose and treat the full spectrum of </a:t>
            </a:r>
            <a:r>
              <a:rPr lang="en-US" sz="2400" dirty="0" smtClean="0"/>
              <a:t>sports-related injuries. </a:t>
            </a:r>
          </a:p>
          <a:p>
            <a:pPr>
              <a:lnSpc>
                <a:spcPct val="150000"/>
              </a:lnSpc>
            </a:pPr>
            <a:r>
              <a:rPr lang="en-US" sz="2400" dirty="0" smtClean="0"/>
              <a:t>We partner with the athlete, parents, athletic trainer and coach to design a personalized </a:t>
            </a:r>
            <a:r>
              <a:rPr lang="en-US" sz="2400" dirty="0"/>
              <a:t>treatment </a:t>
            </a:r>
            <a:r>
              <a:rPr lang="en-US" sz="2400" dirty="0" smtClean="0"/>
              <a:t>plan aimed to </a:t>
            </a:r>
            <a:r>
              <a:rPr lang="en-US" sz="2400" b="1" u="sng" dirty="0"/>
              <a:t>safely</a:t>
            </a:r>
            <a:r>
              <a:rPr lang="en-US" sz="2400" u="sng" dirty="0"/>
              <a:t> accelerate your recovery</a:t>
            </a:r>
            <a:r>
              <a:rPr lang="en-US" sz="2400" dirty="0"/>
              <a:t>, so you spend less time in the doctor's office and more time </a:t>
            </a:r>
            <a:r>
              <a:rPr lang="en-US" sz="2400" u="sng" dirty="0"/>
              <a:t>getting back to </a:t>
            </a:r>
            <a:r>
              <a:rPr lang="en-US" sz="2400" u="sng" dirty="0" smtClean="0"/>
              <a:t>what you love</a:t>
            </a:r>
            <a:r>
              <a:rPr lang="en-US" sz="2400" dirty="0" smtClean="0"/>
              <a:t>.</a:t>
            </a:r>
            <a:endParaRPr lang="en-US" sz="2400" dirty="0">
              <a:solidFill>
                <a:srgbClr val="49176D"/>
              </a:solidFill>
              <a:latin typeface="Arial" panose="020B0604020202020204" pitchFamily="34"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2039767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457200"/>
            <a:ext cx="9250239" cy="1136469"/>
          </a:xfrm>
          <a:prstGeom prst="rect">
            <a:avLst/>
          </a:prstGeom>
          <a:solidFill>
            <a:srgbClr val="4917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9250240" y="453334"/>
            <a:ext cx="2941759" cy="1136469"/>
          </a:xfrm>
          <a:prstGeom prst="rect">
            <a:avLst/>
          </a:prstGeom>
          <a:solidFill>
            <a:srgbClr val="923C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6" name="Isosceles Triangle 15"/>
          <p:cNvSpPr/>
          <p:nvPr/>
        </p:nvSpPr>
        <p:spPr>
          <a:xfrm rot="16200000">
            <a:off x="8251658" y="659618"/>
            <a:ext cx="1486961" cy="723900"/>
          </a:xfrm>
          <a:prstGeom prst="triangle">
            <a:avLst/>
          </a:prstGeom>
          <a:solidFill>
            <a:srgbClr val="923C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9787" y="511209"/>
            <a:ext cx="7070590" cy="983287"/>
          </a:xfrm>
        </p:spPr>
        <p:txBody>
          <a:bodyPr>
            <a:normAutofit fontScale="90000"/>
          </a:bodyPr>
          <a:lstStyle/>
          <a:p>
            <a:pPr>
              <a:lnSpc>
                <a:spcPct val="150000"/>
              </a:lnSpc>
            </a:pPr>
            <a:r>
              <a:rPr lang="en-US" sz="2800" b="1" dirty="0" smtClean="0">
                <a:solidFill>
                  <a:schemeClr val="bg1"/>
                </a:solidFill>
                <a:latin typeface="Arial Black" panose="020B0A04020102020204" pitchFamily="34" charset="0"/>
              </a:rPr>
              <a:t>TEAM PHYSICIAN</a:t>
            </a:r>
            <a:br>
              <a:rPr lang="en-US" sz="2800" b="1" dirty="0" smtClean="0">
                <a:solidFill>
                  <a:schemeClr val="bg1"/>
                </a:solidFill>
                <a:latin typeface="Arial Black" panose="020B0A04020102020204" pitchFamily="34" charset="0"/>
              </a:rPr>
            </a:br>
            <a:r>
              <a:rPr lang="en-US" sz="2000" dirty="0" smtClean="0">
                <a:solidFill>
                  <a:schemeClr val="bg1"/>
                </a:solidFill>
                <a:latin typeface="Arial" panose="020B0604020202020204" pitchFamily="34" charset="0"/>
                <a:cs typeface="Arial" panose="020B0604020202020204" pitchFamily="34" charset="0"/>
              </a:rPr>
              <a:t>Eric Khetia, M.D.</a:t>
            </a:r>
            <a:endParaRPr lang="en-US" sz="2000" dirty="0">
              <a:solidFill>
                <a:schemeClr val="bg1"/>
              </a:solidFill>
              <a:latin typeface="Arial" panose="020B0604020202020204" pitchFamily="34" charset="0"/>
              <a:cs typeface="Arial" panose="020B0604020202020204" pitchFamily="34" charset="0"/>
            </a:endParaRPr>
          </a:p>
        </p:txBody>
      </p:sp>
      <p:sp>
        <p:nvSpPr>
          <p:cNvPr id="4" name="Text Placeholder 3"/>
          <p:cNvSpPr>
            <a:spLocks noGrp="1"/>
          </p:cNvSpPr>
          <p:nvPr>
            <p:ph type="body" sz="half" idx="2"/>
          </p:nvPr>
        </p:nvSpPr>
        <p:spPr>
          <a:xfrm>
            <a:off x="5561034" y="2005676"/>
            <a:ext cx="6144307" cy="2076297"/>
          </a:xfrm>
        </p:spPr>
        <p:txBody>
          <a:bodyPr>
            <a:noAutofit/>
          </a:bodyPr>
          <a:lstStyle/>
          <a:p>
            <a:pPr>
              <a:lnSpc>
                <a:spcPct val="150000"/>
              </a:lnSpc>
            </a:pPr>
            <a:r>
              <a:rPr lang="en-US" sz="2000" b="1" dirty="0" smtClean="0">
                <a:solidFill>
                  <a:srgbClr val="49176D"/>
                </a:solidFill>
                <a:latin typeface="Arial" panose="020B0604020202020204" pitchFamily="34" charset="0"/>
                <a:ea typeface="Cambria" panose="02040503050406030204" pitchFamily="18" charset="0"/>
                <a:cs typeface="Arial" panose="020B0604020202020204" pitchFamily="34" charset="0"/>
              </a:rPr>
              <a:t>DR. KHETIA’S APPROACH TO CARE</a:t>
            </a:r>
          </a:p>
          <a:p>
            <a:pPr>
              <a:lnSpc>
                <a:spcPct val="100000"/>
              </a:lnSpc>
            </a:pPr>
            <a:r>
              <a:rPr lang="en-US" sz="2000" i="1" dirty="0" smtClean="0">
                <a:solidFill>
                  <a:srgbClr val="49176D"/>
                </a:solidFill>
                <a:latin typeface="Arial" panose="020B0604020202020204" pitchFamily="34" charset="0"/>
                <a:ea typeface="Cambria" panose="02040503050406030204" pitchFamily="18" charset="0"/>
                <a:cs typeface="Arial" panose="020B0604020202020204" pitchFamily="34" charset="0"/>
              </a:rPr>
              <a:t>“</a:t>
            </a:r>
            <a:r>
              <a:rPr lang="en-US" sz="2000" i="1" dirty="0">
                <a:latin typeface="Arial" panose="020B0604020202020204" pitchFamily="34" charset="0"/>
                <a:cs typeface="Arial" panose="020B0604020202020204" pitchFamily="34" charset="0"/>
              </a:rPr>
              <a:t>My goal is to lead an active, healthy life and to allow my patients to do the same. Restoring them to pre-injury levels of functioning and allowing them to pursue the activities they enjoy inspires me</a:t>
            </a:r>
            <a:r>
              <a:rPr lang="en-US" sz="2000" i="1" dirty="0" smtClean="0">
                <a:latin typeface="Arial" panose="020B0604020202020204" pitchFamily="34" charset="0"/>
                <a:cs typeface="Arial" panose="020B0604020202020204" pitchFamily="34" charset="0"/>
              </a:rPr>
              <a:t>.”</a:t>
            </a:r>
            <a:endParaRPr lang="en-US" sz="2000" i="1" dirty="0">
              <a:solidFill>
                <a:srgbClr val="49176D"/>
              </a:solidFill>
              <a:latin typeface="Arial" panose="020B0604020202020204" pitchFamily="34" charset="0"/>
              <a:ea typeface="Cambria" panose="02040503050406030204" pitchFamily="18" charset="0"/>
              <a:cs typeface="Arial" panose="020B0604020202020204"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48948" y="713557"/>
            <a:ext cx="1920240" cy="616024"/>
          </a:xfrm>
          <a:prstGeom prst="rect">
            <a:avLst/>
          </a:prstGeom>
        </p:spPr>
      </p:pic>
      <p:sp>
        <p:nvSpPr>
          <p:cNvPr id="10" name="Rectangle 9"/>
          <p:cNvSpPr/>
          <p:nvPr/>
        </p:nvSpPr>
        <p:spPr>
          <a:xfrm rot="18900000">
            <a:off x="8307829" y="632087"/>
            <a:ext cx="1036611" cy="1629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2" name="Rectangle 11"/>
          <p:cNvSpPr/>
          <p:nvPr/>
        </p:nvSpPr>
        <p:spPr>
          <a:xfrm rot="2700000">
            <a:off x="8307830" y="1248110"/>
            <a:ext cx="1036611" cy="1629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0" y="-6349"/>
            <a:ext cx="12191999" cy="4596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p:nvSpPr>
        <p:spPr>
          <a:xfrm>
            <a:off x="-2" y="1582460"/>
            <a:ext cx="12191999" cy="4596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 Placeholder 3"/>
          <p:cNvSpPr txBox="1">
            <a:spLocks/>
          </p:cNvSpPr>
          <p:nvPr/>
        </p:nvSpPr>
        <p:spPr>
          <a:xfrm>
            <a:off x="704848" y="4723179"/>
            <a:ext cx="4227190" cy="142940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nSpc>
                <a:spcPct val="150000"/>
              </a:lnSpc>
            </a:pPr>
            <a:r>
              <a:rPr lang="en-US" sz="1800" b="1" dirty="0" smtClean="0">
                <a:solidFill>
                  <a:srgbClr val="49176D"/>
                </a:solidFill>
                <a:latin typeface="Arial Black" panose="020B0A04020102020204" pitchFamily="34" charset="0"/>
                <a:ea typeface="Cambria" panose="02040503050406030204" pitchFamily="18" charset="0"/>
              </a:rPr>
              <a:t>SPECIALTIES</a:t>
            </a:r>
          </a:p>
          <a:p>
            <a:pPr marL="171450" indent="-171450">
              <a:lnSpc>
                <a:spcPct val="150000"/>
              </a:lnSpc>
              <a:buFont typeface="Arial" panose="020B0604020202020204" pitchFamily="34" charset="0"/>
              <a:buChar char="•"/>
            </a:pPr>
            <a:r>
              <a:rPr lang="en-US" sz="1800" dirty="0" smtClean="0">
                <a:solidFill>
                  <a:srgbClr val="49176D"/>
                </a:solidFill>
                <a:latin typeface="Arial" panose="020B0604020202020204" pitchFamily="34" charset="0"/>
                <a:cs typeface="Arial" panose="020B0604020202020204" pitchFamily="34" charset="0"/>
              </a:rPr>
              <a:t>Sports &amp; Active Medicine</a:t>
            </a:r>
          </a:p>
          <a:p>
            <a:pPr marL="171450" indent="-171450">
              <a:lnSpc>
                <a:spcPct val="100000"/>
              </a:lnSpc>
              <a:buFont typeface="Arial" panose="020B0604020202020204" pitchFamily="34" charset="0"/>
              <a:buChar char="•"/>
            </a:pPr>
            <a:r>
              <a:rPr lang="en-US" sz="1800" dirty="0" smtClean="0">
                <a:solidFill>
                  <a:srgbClr val="49176D"/>
                </a:solidFill>
                <a:latin typeface="Arial" panose="020B0604020202020204" pitchFamily="34" charset="0"/>
                <a:cs typeface="Arial" panose="020B0604020202020204" pitchFamily="34" charset="0"/>
              </a:rPr>
              <a:t>Shoulder &amp; Knee Care</a:t>
            </a:r>
            <a:endParaRPr lang="en-US" sz="1800" dirty="0">
              <a:solidFill>
                <a:srgbClr val="49176D"/>
              </a:solidFill>
              <a:latin typeface="Arial" panose="020B0604020202020204" pitchFamily="34" charset="0"/>
              <a:ea typeface="Cambria" panose="02040503050406030204" pitchFamily="18" charset="0"/>
              <a:cs typeface="Arial" panose="020B0604020202020204" pitchFamily="34" charset="0"/>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7069" y="2146533"/>
            <a:ext cx="4322749" cy="2276648"/>
          </a:xfrm>
          <a:prstGeom prst="rect">
            <a:avLst/>
          </a:prstGeom>
        </p:spPr>
      </p:pic>
      <p:sp>
        <p:nvSpPr>
          <p:cNvPr id="11" name="TextBox 10"/>
          <p:cNvSpPr txBox="1"/>
          <p:nvPr/>
        </p:nvSpPr>
        <p:spPr>
          <a:xfrm>
            <a:off x="5604679" y="4272677"/>
            <a:ext cx="6057016" cy="2585323"/>
          </a:xfrm>
          <a:prstGeom prst="rect">
            <a:avLst/>
          </a:prstGeom>
          <a:noFill/>
        </p:spPr>
        <p:txBody>
          <a:bodyPr wrap="square" rtlCol="0">
            <a:spAutoFit/>
          </a:bodyPr>
          <a:lstStyle/>
          <a:p>
            <a:pPr fontAlgn="base"/>
            <a:r>
              <a:rPr lang="en-US" b="1" dirty="0">
                <a:latin typeface="Arial" panose="020B0604020202020204" pitchFamily="34" charset="0"/>
                <a:cs typeface="Arial" panose="020B0604020202020204" pitchFamily="34" charset="0"/>
              </a:rPr>
              <a:t>Background and education</a:t>
            </a:r>
          </a:p>
          <a:p>
            <a:pPr fontAlgn="base"/>
            <a:r>
              <a:rPr lang="en-US" dirty="0">
                <a:latin typeface="Arial" panose="020B0604020202020204" pitchFamily="34" charset="0"/>
                <a:cs typeface="Arial" panose="020B0604020202020204" pitchFamily="34" charset="0"/>
              </a:rPr>
              <a:t>Dr. Khetia completed his undergraduate and medical studies at the University of Missouri in Kansas City, Missouri. For his residency, he participated in the Orthopedic Surgery program at the University of Kansas in Wichita, Kansas. He then went on to complete an Arthroscopic Surgery and Sports Medicine fellowship at New England Baptist Hospital in Boston, </a:t>
            </a:r>
            <a:r>
              <a:rPr lang="en-US" dirty="0" smtClean="0">
                <a:latin typeface="Arial" panose="020B0604020202020204" pitchFamily="34" charset="0"/>
                <a:cs typeface="Arial" panose="020B0604020202020204" pitchFamily="34" charset="0"/>
              </a:rPr>
              <a:t>MA.</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2459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457200"/>
            <a:ext cx="9250239" cy="1136469"/>
          </a:xfrm>
          <a:prstGeom prst="rect">
            <a:avLst/>
          </a:prstGeom>
          <a:solidFill>
            <a:srgbClr val="4917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9250240" y="453334"/>
            <a:ext cx="2941759" cy="1136469"/>
          </a:xfrm>
          <a:prstGeom prst="rect">
            <a:avLst/>
          </a:prstGeom>
          <a:solidFill>
            <a:srgbClr val="923C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6" name="Isosceles Triangle 15"/>
          <p:cNvSpPr/>
          <p:nvPr/>
        </p:nvSpPr>
        <p:spPr>
          <a:xfrm rot="16200000">
            <a:off x="8251658" y="659618"/>
            <a:ext cx="1486961" cy="723900"/>
          </a:xfrm>
          <a:prstGeom prst="triangle">
            <a:avLst/>
          </a:prstGeom>
          <a:solidFill>
            <a:srgbClr val="923C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62309" y="511209"/>
            <a:ext cx="7932872" cy="983287"/>
          </a:xfrm>
        </p:spPr>
        <p:txBody>
          <a:bodyPr>
            <a:normAutofit fontScale="90000"/>
          </a:bodyPr>
          <a:lstStyle/>
          <a:p>
            <a:pPr>
              <a:lnSpc>
                <a:spcPct val="150000"/>
              </a:lnSpc>
            </a:pPr>
            <a:r>
              <a:rPr lang="en-US" sz="2800" b="1" dirty="0" smtClean="0">
                <a:solidFill>
                  <a:schemeClr val="bg1"/>
                </a:solidFill>
                <a:latin typeface="Arial Black" panose="020B0A04020102020204" pitchFamily="34" charset="0"/>
              </a:rPr>
              <a:t>MOUNDS VIEW ATHLETIC TRAINER</a:t>
            </a:r>
            <a:br>
              <a:rPr lang="en-US" sz="2800" b="1" dirty="0" smtClean="0">
                <a:solidFill>
                  <a:schemeClr val="bg1"/>
                </a:solidFill>
                <a:latin typeface="Arial Black" panose="020B0A04020102020204" pitchFamily="34" charset="0"/>
              </a:rPr>
            </a:br>
            <a:r>
              <a:rPr lang="en-US" sz="2000" dirty="0" smtClean="0">
                <a:solidFill>
                  <a:schemeClr val="bg1"/>
                </a:solidFill>
                <a:latin typeface="Arial" panose="020B0604020202020204" pitchFamily="34" charset="0"/>
                <a:cs typeface="Arial" panose="020B0604020202020204" pitchFamily="34" charset="0"/>
              </a:rPr>
              <a:t>KATIE ESPE, </a:t>
            </a:r>
            <a:r>
              <a:rPr lang="en-US" sz="2000" dirty="0">
                <a:solidFill>
                  <a:schemeClr val="bg1"/>
                </a:solidFill>
                <a:latin typeface="Arial" panose="020B0604020202020204" pitchFamily="34" charset="0"/>
                <a:cs typeface="Arial" panose="020B0604020202020204" pitchFamily="34" charset="0"/>
              </a:rPr>
              <a:t>MAT, LAT, ATC</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48948" y="713557"/>
            <a:ext cx="1920240" cy="616024"/>
          </a:xfrm>
          <a:prstGeom prst="rect">
            <a:avLst/>
          </a:prstGeom>
        </p:spPr>
      </p:pic>
      <p:sp>
        <p:nvSpPr>
          <p:cNvPr id="10" name="Rectangle 9"/>
          <p:cNvSpPr/>
          <p:nvPr/>
        </p:nvSpPr>
        <p:spPr>
          <a:xfrm rot="18900000">
            <a:off x="8307829" y="632087"/>
            <a:ext cx="1036611" cy="1629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2" name="Rectangle 11"/>
          <p:cNvSpPr/>
          <p:nvPr/>
        </p:nvSpPr>
        <p:spPr>
          <a:xfrm rot="2700000">
            <a:off x="8307830" y="1248110"/>
            <a:ext cx="1036611" cy="1629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0" y="-6349"/>
            <a:ext cx="12191999" cy="4596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p:nvSpPr>
        <p:spPr>
          <a:xfrm>
            <a:off x="-2" y="1582460"/>
            <a:ext cx="12191999" cy="4596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 Placeholder 3"/>
          <p:cNvSpPr txBox="1">
            <a:spLocks/>
          </p:cNvSpPr>
          <p:nvPr/>
        </p:nvSpPr>
        <p:spPr>
          <a:xfrm>
            <a:off x="6843715" y="2017928"/>
            <a:ext cx="4625473" cy="405902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nSpc>
                <a:spcPct val="150000"/>
              </a:lnSpc>
            </a:pPr>
            <a:r>
              <a:rPr lang="en-US" sz="2000" b="1" dirty="0" smtClean="0">
                <a:solidFill>
                  <a:srgbClr val="49176D"/>
                </a:solidFill>
                <a:latin typeface="Arial Black" panose="020B0A04020102020204" pitchFamily="34" charset="0"/>
                <a:ea typeface="Cambria" panose="02040503050406030204" pitchFamily="18" charset="0"/>
              </a:rPr>
              <a:t>HOURS:</a:t>
            </a:r>
            <a:r>
              <a:rPr lang="en-US" sz="1800" dirty="0">
                <a:solidFill>
                  <a:srgbClr val="49176D"/>
                </a:solidFill>
                <a:latin typeface="Arial" panose="020B0604020202020204" pitchFamily="34" charset="0"/>
                <a:cs typeface="Arial" panose="020B0604020202020204" pitchFamily="34" charset="0"/>
              </a:rPr>
              <a:t> </a:t>
            </a:r>
            <a:r>
              <a:rPr lang="en-US" sz="1800" dirty="0" smtClean="0">
                <a:solidFill>
                  <a:srgbClr val="49176D"/>
                </a:solidFill>
                <a:latin typeface="Arial" panose="020B0604020202020204" pitchFamily="34" charset="0"/>
                <a:cs typeface="Arial" panose="020B0604020202020204" pitchFamily="34" charset="0"/>
              </a:rPr>
              <a:t>2-6, later on game nights</a:t>
            </a:r>
            <a:endParaRPr lang="en-US" sz="1800" i="1" dirty="0" smtClean="0">
              <a:solidFill>
                <a:srgbClr val="49176D"/>
              </a:solidFill>
              <a:latin typeface="Calisto MT" panose="02040603050505030304" pitchFamily="18" charset="0"/>
              <a:ea typeface="Cambria" panose="02040503050406030204" pitchFamily="18" charset="0"/>
            </a:endParaRPr>
          </a:p>
          <a:p>
            <a:pPr>
              <a:lnSpc>
                <a:spcPct val="150000"/>
              </a:lnSpc>
            </a:pPr>
            <a:r>
              <a:rPr lang="en-US" sz="1800" b="1" dirty="0" smtClean="0">
                <a:solidFill>
                  <a:srgbClr val="49176D"/>
                </a:solidFill>
                <a:latin typeface="Arial Black" panose="020B0A04020102020204" pitchFamily="34" charset="0"/>
                <a:ea typeface="Cambria" panose="02040503050406030204" pitchFamily="18" charset="0"/>
              </a:rPr>
              <a:t>LOCATION: </a:t>
            </a:r>
            <a:r>
              <a:rPr lang="en-US" sz="1800" dirty="0" smtClean="0">
                <a:solidFill>
                  <a:srgbClr val="49176D"/>
                </a:solidFill>
                <a:latin typeface="Arial" panose="020B0604020202020204" pitchFamily="34" charset="0"/>
                <a:cs typeface="Arial" panose="020B0604020202020204" pitchFamily="34" charset="0"/>
              </a:rPr>
              <a:t>Behind the weight room</a:t>
            </a:r>
            <a:endParaRPr lang="en-US" sz="1800" b="1" dirty="0" smtClean="0">
              <a:solidFill>
                <a:srgbClr val="49176D"/>
              </a:solidFill>
              <a:latin typeface="Arial Black" panose="020B0A04020102020204" pitchFamily="34" charset="0"/>
              <a:ea typeface="Cambria" panose="02040503050406030204" pitchFamily="18" charset="0"/>
            </a:endParaRPr>
          </a:p>
          <a:p>
            <a:pPr>
              <a:lnSpc>
                <a:spcPct val="150000"/>
              </a:lnSpc>
            </a:pPr>
            <a:r>
              <a:rPr lang="en-US" sz="1800" b="1" dirty="0" smtClean="0">
                <a:solidFill>
                  <a:srgbClr val="49176D"/>
                </a:solidFill>
                <a:latin typeface="Arial Black" panose="020B0A04020102020204" pitchFamily="34" charset="0"/>
                <a:ea typeface="Cambria" panose="02040503050406030204" pitchFamily="18" charset="0"/>
              </a:rPr>
              <a:t>EMAIL: </a:t>
            </a:r>
            <a:r>
              <a:rPr lang="en-US" sz="1800" dirty="0" smtClean="0">
                <a:solidFill>
                  <a:srgbClr val="49176D"/>
                </a:solidFill>
                <a:latin typeface="Arial" panose="020B0604020202020204" pitchFamily="34" charset="0"/>
                <a:cs typeface="Arial" panose="020B0604020202020204" pitchFamily="34" charset="0"/>
              </a:rPr>
              <a:t>kespe@summitortho.com</a:t>
            </a:r>
          </a:p>
          <a:p>
            <a:pPr>
              <a:lnSpc>
                <a:spcPct val="150000"/>
              </a:lnSpc>
            </a:pPr>
            <a:endParaRPr lang="en-US" sz="1800" b="1" dirty="0" smtClean="0">
              <a:solidFill>
                <a:srgbClr val="49176D"/>
              </a:solidFill>
              <a:latin typeface="Arial Black" panose="020B0A04020102020204" pitchFamily="34" charset="0"/>
              <a:ea typeface="Cambria" panose="02040503050406030204" pitchFamily="18" charset="0"/>
            </a:endParaRPr>
          </a:p>
          <a:p>
            <a:pPr>
              <a:lnSpc>
                <a:spcPct val="150000"/>
              </a:lnSpc>
            </a:pPr>
            <a:endParaRPr lang="en-US" sz="1800" b="1" dirty="0">
              <a:solidFill>
                <a:srgbClr val="49176D"/>
              </a:solidFill>
              <a:latin typeface="Arial Black" panose="020B0A04020102020204" pitchFamily="34" charset="0"/>
              <a:ea typeface="Cambria" panose="02040503050406030204" pitchFamily="18" charset="0"/>
            </a:endParaRP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2038466"/>
            <a:ext cx="5929313" cy="3952875"/>
          </a:xfrm>
          <a:prstGeom prst="rect">
            <a:avLst/>
          </a:prstGeom>
        </p:spPr>
      </p:pic>
    </p:spTree>
    <p:extLst>
      <p:ext uri="{BB962C8B-B14F-4D97-AF65-F5344CB8AC3E}">
        <p14:creationId xmlns:p14="http://schemas.microsoft.com/office/powerpoint/2010/main" val="3604751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457200"/>
            <a:ext cx="9250239" cy="1136469"/>
          </a:xfrm>
          <a:prstGeom prst="rect">
            <a:avLst/>
          </a:prstGeom>
          <a:solidFill>
            <a:srgbClr val="4917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9250240" y="453334"/>
            <a:ext cx="2941759" cy="1136469"/>
          </a:xfrm>
          <a:prstGeom prst="rect">
            <a:avLst/>
          </a:prstGeom>
          <a:solidFill>
            <a:srgbClr val="923C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6" name="Isosceles Triangle 15"/>
          <p:cNvSpPr/>
          <p:nvPr/>
        </p:nvSpPr>
        <p:spPr>
          <a:xfrm rot="16200000">
            <a:off x="8251658" y="659618"/>
            <a:ext cx="1486961" cy="723900"/>
          </a:xfrm>
          <a:prstGeom prst="triangle">
            <a:avLst/>
          </a:prstGeom>
          <a:solidFill>
            <a:srgbClr val="923C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9787" y="511209"/>
            <a:ext cx="4958491" cy="833907"/>
          </a:xfrm>
        </p:spPr>
        <p:txBody>
          <a:bodyPr>
            <a:normAutofit/>
          </a:bodyPr>
          <a:lstStyle/>
          <a:p>
            <a:pPr>
              <a:lnSpc>
                <a:spcPct val="150000"/>
              </a:lnSpc>
            </a:pPr>
            <a:r>
              <a:rPr lang="en-US" sz="2800" b="1" dirty="0" smtClean="0">
                <a:solidFill>
                  <a:schemeClr val="bg1"/>
                </a:solidFill>
                <a:latin typeface="Arial Black" panose="020B0A04020102020204" pitchFamily="34" charset="0"/>
              </a:rPr>
              <a:t>PREVENTION</a:t>
            </a:r>
            <a:endParaRPr lang="en-US" sz="2000" dirty="0">
              <a:solidFill>
                <a:schemeClr val="bg1"/>
              </a:solidFill>
              <a:latin typeface="Arial" panose="020B0604020202020204" pitchFamily="34" charset="0"/>
              <a:cs typeface="Arial" panose="020B0604020202020204" pitchFamily="34" charset="0"/>
            </a:endParaRPr>
          </a:p>
        </p:txBody>
      </p:sp>
      <p:sp>
        <p:nvSpPr>
          <p:cNvPr id="4" name="Text Placeholder 3"/>
          <p:cNvSpPr>
            <a:spLocks noGrp="1"/>
          </p:cNvSpPr>
          <p:nvPr>
            <p:ph type="body" sz="half" idx="2"/>
          </p:nvPr>
        </p:nvSpPr>
        <p:spPr>
          <a:xfrm>
            <a:off x="592137" y="2184239"/>
            <a:ext cx="4618038" cy="2273462"/>
          </a:xfrm>
        </p:spPr>
        <p:txBody>
          <a:bodyPr>
            <a:noAutofit/>
          </a:bodyPr>
          <a:lstStyle/>
          <a:p>
            <a:r>
              <a:rPr lang="en-US" sz="2200" dirty="0" smtClean="0">
                <a:latin typeface="Arial" panose="020B0604020202020204" pitchFamily="34" charset="0"/>
                <a:cs typeface="Arial" panose="020B0604020202020204" pitchFamily="34" charset="0"/>
              </a:rPr>
              <a:t>My </a:t>
            </a:r>
            <a:r>
              <a:rPr lang="en-US" sz="2200" dirty="0">
                <a:latin typeface="Arial" panose="020B0604020202020204" pitchFamily="34" charset="0"/>
                <a:cs typeface="Arial" panose="020B0604020202020204" pitchFamily="34" charset="0"/>
              </a:rPr>
              <a:t>goal is to keep </a:t>
            </a:r>
            <a:r>
              <a:rPr lang="en-US" sz="2200" dirty="0" smtClean="0">
                <a:latin typeface="Arial" panose="020B0604020202020204" pitchFamily="34" charset="0"/>
                <a:cs typeface="Arial" panose="020B0604020202020204" pitchFamily="34" charset="0"/>
              </a:rPr>
              <a:t>you healthy </a:t>
            </a:r>
            <a:r>
              <a:rPr lang="en-US" sz="2200" dirty="0">
                <a:latin typeface="Arial" panose="020B0604020202020204" pitchFamily="34" charset="0"/>
                <a:cs typeface="Arial" panose="020B0604020202020204" pitchFamily="34" charset="0"/>
              </a:rPr>
              <a:t>so that </a:t>
            </a:r>
            <a:r>
              <a:rPr lang="en-US" sz="2200" dirty="0" smtClean="0">
                <a:latin typeface="Arial" panose="020B0604020202020204" pitchFamily="34" charset="0"/>
                <a:cs typeface="Arial" panose="020B0604020202020204" pitchFamily="34" charset="0"/>
              </a:rPr>
              <a:t>you </a:t>
            </a:r>
            <a:r>
              <a:rPr lang="en-US" sz="2200" dirty="0">
                <a:latin typeface="Arial" panose="020B0604020202020204" pitchFamily="34" charset="0"/>
                <a:cs typeface="Arial" panose="020B0604020202020204" pitchFamily="34" charset="0"/>
              </a:rPr>
              <a:t>can have a successful season. </a:t>
            </a:r>
            <a:endParaRPr lang="en-US" sz="2200" dirty="0" smtClean="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Athletes</a:t>
            </a:r>
            <a:r>
              <a:rPr lang="en-US" sz="2200" dirty="0">
                <a:latin typeface="Arial" panose="020B0604020202020204" pitchFamily="34" charset="0"/>
                <a:cs typeface="Arial" panose="020B0604020202020204" pitchFamily="34" charset="0"/>
              </a:rPr>
              <a:t>: If you are feeling an ache/pain or suspect an injury, please see me right away. I can help you best if you see me early. If you wait until the day before or day of the game/meet/match, there will be limitations in how I can provide treatment for your injury.</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48948" y="713557"/>
            <a:ext cx="1920240" cy="616024"/>
          </a:xfrm>
          <a:prstGeom prst="rect">
            <a:avLst/>
          </a:prstGeom>
        </p:spPr>
      </p:pic>
      <p:sp>
        <p:nvSpPr>
          <p:cNvPr id="10" name="Rectangle 9"/>
          <p:cNvSpPr/>
          <p:nvPr/>
        </p:nvSpPr>
        <p:spPr>
          <a:xfrm rot="18900000">
            <a:off x="8307829" y="632087"/>
            <a:ext cx="1036611" cy="1629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2" name="Rectangle 11"/>
          <p:cNvSpPr/>
          <p:nvPr/>
        </p:nvSpPr>
        <p:spPr>
          <a:xfrm rot="2700000">
            <a:off x="8307830" y="1248110"/>
            <a:ext cx="1036611" cy="1629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0" y="-6349"/>
            <a:ext cx="12191999" cy="4596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p:nvSpPr>
        <p:spPr>
          <a:xfrm>
            <a:off x="-2" y="1582460"/>
            <a:ext cx="12191999" cy="4596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2" descr="https://www.summitortho.com/wp-content/uploads/2016/07/shutterstock_51562432_Baseball-Player-Warming-Up-blog-492x277.jpg"/>
          <p:cNvPicPr>
            <a:picLocks noChangeAspect="1" noChangeArrowheads="1"/>
          </p:cNvPicPr>
          <p:nvPr/>
        </p:nvPicPr>
        <p:blipFill rotWithShape="1">
          <a:blip r:embed="rId4">
            <a:extLst>
              <a:ext uri="{28A0092B-C50C-407E-A947-70E740481C1C}">
                <a14:useLocalDpi xmlns:a14="http://schemas.microsoft.com/office/drawing/2010/main" val="0"/>
              </a:ext>
            </a:extLst>
          </a:blip>
          <a:srcRect r="32094"/>
          <a:stretch/>
        </p:blipFill>
        <p:spPr bwMode="auto">
          <a:xfrm>
            <a:off x="5689964" y="2430672"/>
            <a:ext cx="3667125" cy="3040418"/>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https://www.summitortho.com/wp-content/uploads/2021/11/Judy_SummitStory_1200x675_10.21_MB-492x277.jpg"/>
          <p:cNvPicPr>
            <a:picLocks noChangeAspect="1" noChangeArrowheads="1"/>
          </p:cNvPicPr>
          <p:nvPr/>
        </p:nvPicPr>
        <p:blipFill rotWithShape="1">
          <a:blip r:embed="rId5">
            <a:extLst>
              <a:ext uri="{28A0092B-C50C-407E-A947-70E740481C1C}">
                <a14:useLocalDpi xmlns:a14="http://schemas.microsoft.com/office/drawing/2010/main" val="0"/>
              </a:ext>
            </a:extLst>
          </a:blip>
          <a:srcRect r="31097"/>
          <a:stretch/>
        </p:blipFill>
        <p:spPr bwMode="auto">
          <a:xfrm>
            <a:off x="8402029" y="3772870"/>
            <a:ext cx="3228978" cy="2638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1654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0" y="457200"/>
            <a:ext cx="9250239" cy="1136469"/>
          </a:xfrm>
          <a:prstGeom prst="rect">
            <a:avLst/>
          </a:prstGeom>
          <a:solidFill>
            <a:srgbClr val="4917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9250240" y="453334"/>
            <a:ext cx="2941759" cy="1136469"/>
          </a:xfrm>
          <a:prstGeom prst="rect">
            <a:avLst/>
          </a:prstGeom>
          <a:solidFill>
            <a:srgbClr val="923C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30" name="Isosceles Triangle 29"/>
          <p:cNvSpPr/>
          <p:nvPr/>
        </p:nvSpPr>
        <p:spPr>
          <a:xfrm rot="16200000">
            <a:off x="8251658" y="659618"/>
            <a:ext cx="1486961" cy="723900"/>
          </a:xfrm>
          <a:prstGeom prst="triangle">
            <a:avLst/>
          </a:prstGeom>
          <a:solidFill>
            <a:srgbClr val="923C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itle 1"/>
          <p:cNvSpPr>
            <a:spLocks noGrp="1"/>
          </p:cNvSpPr>
          <p:nvPr>
            <p:ph type="title"/>
          </p:nvPr>
        </p:nvSpPr>
        <p:spPr>
          <a:xfrm>
            <a:off x="839788" y="457200"/>
            <a:ext cx="7370382" cy="1132603"/>
          </a:xfrm>
        </p:spPr>
        <p:txBody>
          <a:bodyPr>
            <a:normAutofit fontScale="90000"/>
          </a:bodyPr>
          <a:lstStyle/>
          <a:p>
            <a:pPr>
              <a:lnSpc>
                <a:spcPct val="150000"/>
              </a:lnSpc>
            </a:pPr>
            <a:r>
              <a:rPr lang="en-US" sz="2800" b="1" dirty="0" smtClean="0">
                <a:solidFill>
                  <a:schemeClr val="bg1"/>
                </a:solidFill>
                <a:latin typeface="Arial Black" panose="020B0A04020102020204" pitchFamily="34" charset="0"/>
              </a:rPr>
              <a:t>WALK IN CARE @ VADNAIS LOCATION</a:t>
            </a:r>
            <a:endParaRPr lang="en-US" sz="2000" dirty="0">
              <a:solidFill>
                <a:schemeClr val="bg1"/>
              </a:solidFill>
              <a:latin typeface="Arial Black" panose="020B0A04020102020204" pitchFamily="34" charset="0"/>
            </a:endParaRPr>
          </a:p>
        </p:txBody>
      </p:sp>
      <p:pic>
        <p:nvPicPr>
          <p:cNvPr id="32" name="Picture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48948" y="713557"/>
            <a:ext cx="1920240" cy="616024"/>
          </a:xfrm>
          <a:prstGeom prst="rect">
            <a:avLst/>
          </a:prstGeom>
        </p:spPr>
      </p:pic>
      <p:sp>
        <p:nvSpPr>
          <p:cNvPr id="33" name="Rectangle 32"/>
          <p:cNvSpPr/>
          <p:nvPr/>
        </p:nvSpPr>
        <p:spPr>
          <a:xfrm rot="18900000">
            <a:off x="8307829" y="632087"/>
            <a:ext cx="1036611" cy="1629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34" name="Rectangle 33"/>
          <p:cNvSpPr/>
          <p:nvPr/>
        </p:nvSpPr>
        <p:spPr>
          <a:xfrm rot="2700000">
            <a:off x="8307830" y="1248110"/>
            <a:ext cx="1036611" cy="1629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0" y="-6349"/>
            <a:ext cx="12191999" cy="4596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p:cNvSpPr/>
          <p:nvPr/>
        </p:nvSpPr>
        <p:spPr>
          <a:xfrm>
            <a:off x="-1" y="1567584"/>
            <a:ext cx="12191999" cy="4596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 Placeholder 3"/>
          <p:cNvSpPr txBox="1">
            <a:spLocks/>
          </p:cNvSpPr>
          <p:nvPr/>
        </p:nvSpPr>
        <p:spPr>
          <a:xfrm>
            <a:off x="7511462" y="2458754"/>
            <a:ext cx="3897035" cy="3551521"/>
          </a:xfrm>
          <a:prstGeom prst="rect">
            <a:avLst/>
          </a:prstGeom>
        </p:spPr>
        <p:txBody>
          <a:bodyPr vert="horz" lIns="91440" tIns="45720" rIns="91440" bIns="45720" rtlCol="0">
            <a:normAutofit fontScale="92500"/>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nSpc>
                <a:spcPct val="100000"/>
              </a:lnSpc>
            </a:pPr>
            <a:r>
              <a:rPr lang="en-US" sz="2400" dirty="0">
                <a:latin typeface="Arial" panose="020B0604020202020204" pitchFamily="34" charset="0"/>
                <a:cs typeface="Arial" panose="020B0604020202020204" pitchFamily="34" charset="0"/>
              </a:rPr>
              <a:t>3580 Arcade Street South</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Vadnais Heights, MN </a:t>
            </a:r>
            <a:r>
              <a:rPr lang="en-US" sz="2400" dirty="0" smtClean="0">
                <a:latin typeface="Arial" panose="020B0604020202020204" pitchFamily="34" charset="0"/>
                <a:cs typeface="Arial" panose="020B0604020202020204" pitchFamily="34" charset="0"/>
              </a:rPr>
              <a:t>55127</a:t>
            </a:r>
          </a:p>
          <a:p>
            <a:pPr>
              <a:lnSpc>
                <a:spcPct val="100000"/>
              </a:lnSpc>
            </a:pPr>
            <a:endParaRPr lang="en-US" sz="2400" dirty="0">
              <a:solidFill>
                <a:srgbClr val="49176D"/>
              </a:solidFill>
              <a:latin typeface="Arial" panose="020B0604020202020204" pitchFamily="34" charset="0"/>
              <a:ea typeface="Cambria" panose="02040503050406030204" pitchFamily="18" charset="0"/>
              <a:cs typeface="Arial" panose="020B0604020202020204" pitchFamily="34" charset="0"/>
            </a:endParaRPr>
          </a:p>
          <a:p>
            <a:pPr>
              <a:lnSpc>
                <a:spcPct val="100000"/>
              </a:lnSpc>
            </a:pPr>
            <a:r>
              <a:rPr lang="en-US" sz="2400" dirty="0" smtClean="0">
                <a:solidFill>
                  <a:srgbClr val="49176D"/>
                </a:solidFill>
                <a:latin typeface="Arial" panose="020B0604020202020204" pitchFamily="34" charset="0"/>
                <a:ea typeface="Cambria" panose="02040503050406030204" pitchFamily="18" charset="0"/>
                <a:cs typeface="Arial" panose="020B0604020202020204" pitchFamily="34" charset="0"/>
              </a:rPr>
              <a:t>Conveniently located off I-35 and Co Rd E adjacent to Walmart.</a:t>
            </a:r>
            <a:endParaRPr lang="en-US" sz="2400" dirty="0">
              <a:solidFill>
                <a:srgbClr val="49176D"/>
              </a:solidFill>
              <a:latin typeface="Arial" panose="020B0604020202020204" pitchFamily="34" charset="0"/>
              <a:ea typeface="Cambria" panose="02040503050406030204" pitchFamily="18" charset="0"/>
              <a:cs typeface="Arial" panose="020B0604020202020204" pitchFamily="34" charset="0"/>
            </a:endParaRPr>
          </a:p>
          <a:p>
            <a:pPr>
              <a:lnSpc>
                <a:spcPct val="100000"/>
              </a:lnSpc>
            </a:pPr>
            <a:r>
              <a:rPr lang="en-US" sz="2400" dirty="0" smtClean="0">
                <a:solidFill>
                  <a:srgbClr val="49176D"/>
                </a:solidFill>
                <a:latin typeface="Arial" panose="020B0604020202020204" pitchFamily="34" charset="0"/>
                <a:ea typeface="Cambria" panose="02040503050406030204" pitchFamily="18" charset="0"/>
                <a:cs typeface="Arial" panose="020B0604020202020204" pitchFamily="34" charset="0"/>
              </a:rPr>
              <a:t>Orthopedic urgent care, is open seven days a week, from 8:00 a.m. to 8:00 p.m.</a:t>
            </a:r>
          </a:p>
        </p:txBody>
      </p:sp>
      <p:pic>
        <p:nvPicPr>
          <p:cNvPr id="2050" name="Picture 2" descr="https://summitortho.wpenginepowered.com/wp-content/uploads/2014/07/Vadnais-Heights_2_Pro-Pics.jpg"/>
          <p:cNvPicPr>
            <a:picLocks noChangeAspect="1" noChangeArrowheads="1"/>
          </p:cNvPicPr>
          <p:nvPr/>
        </p:nvPicPr>
        <p:blipFill rotWithShape="1">
          <a:blip r:embed="rId4">
            <a:extLst>
              <a:ext uri="{28A0092B-C50C-407E-A947-70E740481C1C}">
                <a14:useLocalDpi xmlns:a14="http://schemas.microsoft.com/office/drawing/2010/main" val="0"/>
              </a:ext>
            </a:extLst>
          </a:blip>
          <a:srcRect t="18590" r="1610" b="22408"/>
          <a:stretch/>
        </p:blipFill>
        <p:spPr bwMode="auto">
          <a:xfrm>
            <a:off x="368510" y="2457189"/>
            <a:ext cx="6499809" cy="324814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839788" y="5886450"/>
            <a:ext cx="5646737" cy="461665"/>
          </a:xfrm>
          <a:prstGeom prst="rect">
            <a:avLst/>
          </a:prstGeom>
          <a:noFill/>
        </p:spPr>
        <p:txBody>
          <a:bodyPr wrap="square" rtlCol="0">
            <a:spAutoFit/>
          </a:bodyPr>
          <a:lstStyle/>
          <a:p>
            <a:pPr algn="ctr"/>
            <a:r>
              <a:rPr lang="en-US" sz="2400" b="1" dirty="0" smtClean="0">
                <a:latin typeface="Arial" panose="020B0604020202020204" pitchFamily="34" charset="0"/>
                <a:cs typeface="Arial" panose="020B0604020202020204" pitchFamily="34" charset="0"/>
              </a:rPr>
              <a:t>Walk-In Available 8 am to 8 pm Daily</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5741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43106" y="453334"/>
            <a:ext cx="9250239" cy="1136469"/>
          </a:xfrm>
          <a:prstGeom prst="rect">
            <a:avLst/>
          </a:prstGeom>
          <a:solidFill>
            <a:srgbClr val="4917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9250240" y="453334"/>
            <a:ext cx="2941759" cy="1136469"/>
          </a:xfrm>
          <a:prstGeom prst="rect">
            <a:avLst/>
          </a:prstGeom>
          <a:solidFill>
            <a:srgbClr val="923C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30" name="Isosceles Triangle 29"/>
          <p:cNvSpPr/>
          <p:nvPr/>
        </p:nvSpPr>
        <p:spPr>
          <a:xfrm rot="16200000">
            <a:off x="8251658" y="659618"/>
            <a:ext cx="1486961" cy="723900"/>
          </a:xfrm>
          <a:prstGeom prst="triangle">
            <a:avLst/>
          </a:prstGeom>
          <a:solidFill>
            <a:srgbClr val="923C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itle 1"/>
          <p:cNvSpPr>
            <a:spLocks noGrp="1"/>
          </p:cNvSpPr>
          <p:nvPr>
            <p:ph type="title"/>
          </p:nvPr>
        </p:nvSpPr>
        <p:spPr>
          <a:xfrm>
            <a:off x="489325" y="457200"/>
            <a:ext cx="7421052" cy="1132603"/>
          </a:xfrm>
        </p:spPr>
        <p:txBody>
          <a:bodyPr>
            <a:normAutofit/>
          </a:bodyPr>
          <a:lstStyle/>
          <a:p>
            <a:pPr>
              <a:lnSpc>
                <a:spcPct val="150000"/>
              </a:lnSpc>
            </a:pPr>
            <a:r>
              <a:rPr lang="en-US" sz="2000" dirty="0" smtClean="0">
                <a:solidFill>
                  <a:schemeClr val="bg1"/>
                </a:solidFill>
                <a:latin typeface="Arial Black" panose="020B0A04020102020204" pitchFamily="34" charset="0"/>
              </a:rPr>
              <a:t>IN THE EVENT OF INJURY </a:t>
            </a:r>
            <a:endParaRPr lang="en-US" sz="2000" dirty="0">
              <a:solidFill>
                <a:schemeClr val="bg1"/>
              </a:solidFill>
              <a:latin typeface="Arial Black" panose="020B0A04020102020204" pitchFamily="34" charset="0"/>
            </a:endParaRPr>
          </a:p>
        </p:txBody>
      </p:sp>
      <p:pic>
        <p:nvPicPr>
          <p:cNvPr id="32" name="Picture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48948" y="713557"/>
            <a:ext cx="1920240" cy="616024"/>
          </a:xfrm>
          <a:prstGeom prst="rect">
            <a:avLst/>
          </a:prstGeom>
        </p:spPr>
      </p:pic>
      <p:sp>
        <p:nvSpPr>
          <p:cNvPr id="33" name="Rectangle 32"/>
          <p:cNvSpPr/>
          <p:nvPr/>
        </p:nvSpPr>
        <p:spPr>
          <a:xfrm rot="18900000">
            <a:off x="8307829" y="632087"/>
            <a:ext cx="1036611" cy="1629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34" name="Rectangle 33"/>
          <p:cNvSpPr/>
          <p:nvPr/>
        </p:nvSpPr>
        <p:spPr>
          <a:xfrm rot="2700000">
            <a:off x="8307830" y="1248110"/>
            <a:ext cx="1036611" cy="1629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0" y="-6349"/>
            <a:ext cx="12191999" cy="4596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p:cNvSpPr/>
          <p:nvPr/>
        </p:nvSpPr>
        <p:spPr>
          <a:xfrm>
            <a:off x="-1" y="1567584"/>
            <a:ext cx="12191999" cy="4596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itle 1"/>
          <p:cNvSpPr txBox="1">
            <a:spLocks/>
          </p:cNvSpPr>
          <p:nvPr/>
        </p:nvSpPr>
        <p:spPr>
          <a:xfrm rot="16200000">
            <a:off x="-577333" y="3067858"/>
            <a:ext cx="2429192" cy="295874"/>
          </a:xfrm>
          <a:prstGeom prst="rect">
            <a:avLst/>
          </a:prstGeom>
        </p:spPr>
        <p:txBody>
          <a:bodyPr vert="horz" lIns="91440" tIns="45720" rIns="91440" bIns="45720" rtlCol="0" anchor="ctr">
            <a:normAutofit fontScale="3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US" sz="2800" b="1" dirty="0" smtClean="0">
                <a:solidFill>
                  <a:schemeClr val="bg1"/>
                </a:solidFill>
                <a:latin typeface="Arial Black" panose="020B0A04020102020204" pitchFamily="34" charset="0"/>
                <a:cs typeface="Arial" panose="020B0604020202020204" pitchFamily="34" charset="0"/>
              </a:rPr>
              <a:t>TWIN CITIES METRO LOCATIONS</a:t>
            </a:r>
            <a:endParaRPr lang="en-US" sz="2000" dirty="0">
              <a:solidFill>
                <a:schemeClr val="bg1"/>
              </a:solidFill>
              <a:latin typeface="Arial Black" panose="020B0A04020102020204" pitchFamily="34" charset="0"/>
              <a:cs typeface="Arial" panose="020B0604020202020204" pitchFamily="34" charset="0"/>
            </a:endParaRPr>
          </a:p>
        </p:txBody>
      </p:sp>
      <p:sp>
        <p:nvSpPr>
          <p:cNvPr id="14" name="Title 1"/>
          <p:cNvSpPr txBox="1">
            <a:spLocks/>
          </p:cNvSpPr>
          <p:nvPr/>
        </p:nvSpPr>
        <p:spPr>
          <a:xfrm>
            <a:off x="489325" y="2265270"/>
            <a:ext cx="10989539" cy="4065721"/>
          </a:xfrm>
          <a:prstGeom prst="rect">
            <a:avLst/>
          </a:prstGeom>
        </p:spPr>
        <p:txBody>
          <a:bodyPr vert="horz" lIns="91440" tIns="45720" rIns="91440" bIns="45720" rtlCol="0" anchor="ctr">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20000"/>
              </a:lnSpc>
            </a:pPr>
            <a:r>
              <a:rPr lang="en-US" sz="3800" dirty="0" smtClean="0">
                <a:latin typeface="Arial" panose="020B0604020202020204" pitchFamily="34" charset="0"/>
                <a:cs typeface="Arial" panose="020B0604020202020204" pitchFamily="34" charset="0"/>
              </a:rPr>
              <a:t>Because </a:t>
            </a:r>
            <a:r>
              <a:rPr lang="en-US" sz="3800" dirty="0">
                <a:latin typeface="Arial" panose="020B0604020202020204" pitchFamily="34" charset="0"/>
                <a:cs typeface="Arial" panose="020B0604020202020204" pitchFamily="34" charset="0"/>
              </a:rPr>
              <a:t>of my </a:t>
            </a:r>
            <a:r>
              <a:rPr lang="en-US" sz="3800" dirty="0" smtClean="0">
                <a:latin typeface="Arial" panose="020B0604020202020204" pitchFamily="34" charset="0"/>
                <a:cs typeface="Arial" panose="020B0604020202020204" pitchFamily="34" charset="0"/>
              </a:rPr>
              <a:t>affiliation with Summit, </a:t>
            </a:r>
            <a:r>
              <a:rPr lang="en-US" sz="3800" dirty="0">
                <a:latin typeface="Arial" panose="020B0604020202020204" pitchFamily="34" charset="0"/>
                <a:cs typeface="Arial" panose="020B0604020202020204" pitchFamily="34" charset="0"/>
              </a:rPr>
              <a:t>I have 24/7 access to your team physician Dr. </a:t>
            </a:r>
            <a:r>
              <a:rPr lang="en-US" sz="3800" dirty="0" smtClean="0">
                <a:latin typeface="Arial" panose="020B0604020202020204" pitchFamily="34" charset="0"/>
                <a:cs typeface="Arial" panose="020B0604020202020204" pitchFamily="34" charset="0"/>
              </a:rPr>
              <a:t>Khetia and </a:t>
            </a:r>
            <a:r>
              <a:rPr lang="en-US" sz="3800" dirty="0">
                <a:latin typeface="Arial" panose="020B0604020202020204" pitchFamily="34" charset="0"/>
                <a:cs typeface="Arial" panose="020B0604020202020204" pitchFamily="34" charset="0"/>
              </a:rPr>
              <a:t>together we can assess your needs. </a:t>
            </a:r>
            <a:endParaRPr lang="en-US" sz="3800" dirty="0" smtClean="0">
              <a:latin typeface="Arial" panose="020B0604020202020204" pitchFamily="34" charset="0"/>
              <a:cs typeface="Arial" panose="020B0604020202020204" pitchFamily="34" charset="0"/>
            </a:endParaRPr>
          </a:p>
          <a:p>
            <a:pPr>
              <a:lnSpc>
                <a:spcPct val="120000"/>
              </a:lnSpc>
            </a:pPr>
            <a:endParaRPr lang="en-US" sz="3800" dirty="0">
              <a:latin typeface="Arial" panose="020B0604020202020204" pitchFamily="34" charset="0"/>
              <a:cs typeface="Arial" panose="020B0604020202020204" pitchFamily="34" charset="0"/>
            </a:endParaRPr>
          </a:p>
          <a:p>
            <a:pPr>
              <a:lnSpc>
                <a:spcPct val="120000"/>
              </a:lnSpc>
            </a:pPr>
            <a:r>
              <a:rPr lang="en-US" sz="3800" dirty="0" smtClean="0">
                <a:latin typeface="Arial" panose="020B0604020202020204" pitchFamily="34" charset="0"/>
                <a:cs typeface="Arial" panose="020B0604020202020204" pitchFamily="34" charset="0"/>
              </a:rPr>
              <a:t>We </a:t>
            </a:r>
            <a:r>
              <a:rPr lang="en-US" sz="3800" dirty="0">
                <a:latin typeface="Arial" panose="020B0604020202020204" pitchFamily="34" charset="0"/>
                <a:cs typeface="Arial" panose="020B0604020202020204" pitchFamily="34" charset="0"/>
              </a:rPr>
              <a:t>will do our best to keep you out of the </a:t>
            </a:r>
            <a:r>
              <a:rPr lang="en-US" sz="3800" dirty="0" smtClean="0">
                <a:latin typeface="Arial" panose="020B0604020202020204" pitchFamily="34" charset="0"/>
                <a:cs typeface="Arial" panose="020B0604020202020204" pitchFamily="34" charset="0"/>
              </a:rPr>
              <a:t>clinic and back on the field ASAP. But, if you do need to see a physician, we </a:t>
            </a:r>
            <a:r>
              <a:rPr lang="en-US" sz="3800" dirty="0">
                <a:latin typeface="Arial" panose="020B0604020202020204" pitchFamily="34" charset="0"/>
                <a:cs typeface="Arial" panose="020B0604020202020204" pitchFamily="34" charset="0"/>
              </a:rPr>
              <a:t>will get you in to the right specialist and </a:t>
            </a:r>
            <a:r>
              <a:rPr lang="en-US" sz="3800" dirty="0" smtClean="0">
                <a:latin typeface="Arial" panose="020B0604020202020204" pitchFamily="34" charset="0"/>
                <a:cs typeface="Arial" panose="020B0604020202020204" pitchFamily="34" charset="0"/>
              </a:rPr>
              <a:t>help schedule </a:t>
            </a:r>
            <a:r>
              <a:rPr lang="en-US" sz="3800" dirty="0">
                <a:latin typeface="Arial" panose="020B0604020202020204" pitchFamily="34" charset="0"/>
                <a:cs typeface="Arial" panose="020B0604020202020204" pitchFamily="34" charset="0"/>
              </a:rPr>
              <a:t>the appointment. </a:t>
            </a:r>
            <a:endParaRPr lang="en-US" sz="3800" dirty="0" smtClean="0">
              <a:latin typeface="Arial" panose="020B0604020202020204" pitchFamily="34" charset="0"/>
              <a:cs typeface="Arial" panose="020B0604020202020204" pitchFamily="34" charset="0"/>
            </a:endParaRPr>
          </a:p>
          <a:p>
            <a:pPr>
              <a:lnSpc>
                <a:spcPct val="120000"/>
              </a:lnSpc>
            </a:pPr>
            <a:endParaRPr lang="en-US" sz="3800" dirty="0">
              <a:latin typeface="Arial" panose="020B0604020202020204" pitchFamily="34" charset="0"/>
              <a:cs typeface="Arial" panose="020B0604020202020204" pitchFamily="34" charset="0"/>
            </a:endParaRPr>
          </a:p>
          <a:p>
            <a:pPr>
              <a:lnSpc>
                <a:spcPct val="120000"/>
              </a:lnSpc>
            </a:pPr>
            <a:r>
              <a:rPr lang="en-US" sz="3800" dirty="0" smtClean="0">
                <a:latin typeface="Arial" panose="020B0604020202020204" pitchFamily="34" charset="0"/>
                <a:cs typeface="Arial" panose="020B0604020202020204" pitchFamily="34" charset="0"/>
              </a:rPr>
              <a:t>You </a:t>
            </a:r>
            <a:r>
              <a:rPr lang="en-US" sz="3800" dirty="0">
                <a:latin typeface="Arial" panose="020B0604020202020204" pitchFamily="34" charset="0"/>
                <a:cs typeface="Arial" panose="020B0604020202020204" pitchFamily="34" charset="0"/>
              </a:rPr>
              <a:t>have the ability to go to any clinic you would like – but please know that if you want to return to play – I will need a doctor’s note. </a:t>
            </a:r>
            <a:r>
              <a:rPr lang="en-US" sz="3800" dirty="0" smtClean="0">
                <a:latin typeface="Arial" panose="020B0604020202020204" pitchFamily="34" charset="0"/>
                <a:cs typeface="Arial" panose="020B0604020202020204" pitchFamily="34" charset="0"/>
              </a:rPr>
              <a:t>Without </a:t>
            </a:r>
            <a:r>
              <a:rPr lang="en-US" sz="3800" dirty="0">
                <a:latin typeface="Arial" panose="020B0604020202020204" pitchFamily="34" charset="0"/>
                <a:cs typeface="Arial" panose="020B0604020202020204" pitchFamily="34" charset="0"/>
              </a:rPr>
              <a:t>it, the MSHSL will not let you return. If you do go somewhere other than Summit, I can’t guarantee how long that doctor will keep you out due to injury. </a:t>
            </a:r>
            <a:endParaRPr lang="en-US" sz="3800" dirty="0" smtClean="0">
              <a:latin typeface="Arial" panose="020B0604020202020204" pitchFamily="34" charset="0"/>
              <a:cs typeface="Arial" panose="020B0604020202020204" pitchFamily="34" charset="0"/>
            </a:endParaRPr>
          </a:p>
          <a:p>
            <a:pPr algn="ctr">
              <a:lnSpc>
                <a:spcPct val="170000"/>
              </a:lnSpc>
            </a:pPr>
            <a:endParaRPr lang="en-US" sz="3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74774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3429</TotalTime>
  <Words>514</Words>
  <Application>Microsoft Office PowerPoint</Application>
  <PresentationFormat>Widescreen</PresentationFormat>
  <Paragraphs>42</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 Black</vt:lpstr>
      <vt:lpstr>Calibri</vt:lpstr>
      <vt:lpstr>Calibri Light</vt:lpstr>
      <vt:lpstr>Calisto MT</vt:lpstr>
      <vt:lpstr>Cambria</vt:lpstr>
      <vt:lpstr>Office Theme</vt:lpstr>
      <vt:lpstr>PowerPoint Presentation</vt:lpstr>
      <vt:lpstr>SPORTS MEDICINE EXPERTS</vt:lpstr>
      <vt:lpstr>TEAM PHYSICIAN Eric Khetia, M.D.</vt:lpstr>
      <vt:lpstr>MOUNDS VIEW ATHLETIC TRAINER KATIE ESPE, MAT, LAT, ATC</vt:lpstr>
      <vt:lpstr>PREVENTION</vt:lpstr>
      <vt:lpstr>WALK IN CARE @ VADNAIS LOCATION</vt:lpstr>
      <vt:lpstr>IN THE EVENT OF INJURY </vt:lpstr>
    </vt:vector>
  </TitlesOfParts>
  <Company>Summit Ortho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Basalvertral Nerve Ablation</dc:title>
  <dc:creator>Erik Ekstrom MD</dc:creator>
  <cp:lastModifiedBy>Katie Espe</cp:lastModifiedBy>
  <cp:revision>90</cp:revision>
  <dcterms:created xsi:type="dcterms:W3CDTF">2020-10-04T16:32:51Z</dcterms:created>
  <dcterms:modified xsi:type="dcterms:W3CDTF">2023-08-08T00:06:03Z</dcterms:modified>
</cp:coreProperties>
</file>